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696" r:id="rId3"/>
    <p:sldMasterId id="2147483701" r:id="rId4"/>
    <p:sldMasterId id="2147483703" r:id="rId5"/>
    <p:sldMasterId id="2147483716" r:id="rId6"/>
    <p:sldMasterId id="2147483729" r:id="rId7"/>
    <p:sldMasterId id="2147483741" r:id="rId8"/>
  </p:sldMasterIdLst>
  <p:notesMasterIdLst>
    <p:notesMasterId r:id="rId36"/>
  </p:notesMasterIdLst>
  <p:sldIdLst>
    <p:sldId id="2007577818" r:id="rId9"/>
    <p:sldId id="11089062" r:id="rId10"/>
    <p:sldId id="2007577833" r:id="rId11"/>
    <p:sldId id="2007577835" r:id="rId12"/>
    <p:sldId id="2007577848" r:id="rId13"/>
    <p:sldId id="2007577837" r:id="rId14"/>
    <p:sldId id="283" r:id="rId15"/>
    <p:sldId id="2007577847" r:id="rId16"/>
    <p:sldId id="2007577842" r:id="rId17"/>
    <p:sldId id="2007577841" r:id="rId18"/>
    <p:sldId id="2007577844" r:id="rId19"/>
    <p:sldId id="293" r:id="rId20"/>
    <p:sldId id="2007577843" r:id="rId21"/>
    <p:sldId id="2007577819" r:id="rId22"/>
    <p:sldId id="2007577849" r:id="rId23"/>
    <p:sldId id="2007577840" r:id="rId24"/>
    <p:sldId id="2007577827" r:id="rId25"/>
    <p:sldId id="2007577828" r:id="rId26"/>
    <p:sldId id="2007577829" r:id="rId27"/>
    <p:sldId id="2007577830" r:id="rId28"/>
    <p:sldId id="2007577831" r:id="rId29"/>
    <p:sldId id="256" r:id="rId30"/>
    <p:sldId id="257" r:id="rId31"/>
    <p:sldId id="11089055" r:id="rId32"/>
    <p:sldId id="553" r:id="rId33"/>
    <p:sldId id="11089060" r:id="rId34"/>
    <p:sldId id="2007577824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DB7FF-5843-4AEF-8C19-0F201101C82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156B9-F5C8-46CA-BBD1-94554C9A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13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9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6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9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0CBE-EE72-4D1D-7AA8-FF88A79C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04CCD-8849-80A2-62E6-7822C0E14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5961A-B22C-D9C4-BFA1-76B5430D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566AF-74CD-4305-E987-C7E4132C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E2AF-BF9C-B0C8-850A-B2316D04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5933-1E7E-3A38-A3E5-3CD68582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E381A-3115-94D6-A1A8-783E28BC4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0B69-93C8-B295-4123-1D9580C80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37277-AEC3-DC85-1A6E-AE4F68CC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48A-C8FD-E466-41F0-F30E8AF5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47882-128A-34AA-0F96-DDF21B869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44BCB-CCEC-5F66-C8FA-DA8F29D71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92883-092D-9A6C-74AF-529F2E58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7A4B-D7FE-19A1-1055-2B0F74D4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DE1B-A161-B67C-6EF6-A4415ADDF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7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661633" y="5570267"/>
            <a:ext cx="8868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600"/>
              <a:buNone/>
              <a:defRPr sz="2133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11607933" y="5036351"/>
            <a:ext cx="8232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811667" y="1121815"/>
            <a:ext cx="6872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10926695" y="6071067"/>
            <a:ext cx="11088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11277845" y="5578351"/>
            <a:ext cx="2812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204196" y="-592729"/>
            <a:ext cx="15044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10682688" y="177855"/>
            <a:ext cx="5796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98103" y="1122000"/>
            <a:ext cx="4412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11349533" y="177872"/>
            <a:ext cx="10816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57331" y="-231203"/>
            <a:ext cx="7816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998433" y="6260067"/>
            <a:ext cx="460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43715" y="5678711"/>
            <a:ext cx="884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422216" y="4591379"/>
            <a:ext cx="6748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301560" y="5520867"/>
            <a:ext cx="11992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11600855" y="1467000"/>
            <a:ext cx="4444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42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09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1814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161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57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7669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4418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01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D50E-3676-2067-82BA-8769A439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C6B7-B8B2-1F4C-19C5-464350D11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80EE8-753E-4650-9C82-7BA764EC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7271-6D58-42F9-AED6-19523209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75719-0B8E-3C0C-8336-3D9241BA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77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0984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5397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541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2027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5867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5640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9900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8229600" y="3541492"/>
            <a:ext cx="3962339" cy="3848201"/>
            <a:chOff x="6172200" y="2656118"/>
            <a:chExt cx="2971754" cy="2886151"/>
          </a:xfrm>
        </p:grpSpPr>
        <p:sp>
          <p:nvSpPr>
            <p:cNvPr id="25" name="Google Shape;25;p3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30" name="Google Shape;30;p3"/>
          <p:cNvGrpSpPr/>
          <p:nvPr/>
        </p:nvGrpSpPr>
        <p:grpSpPr>
          <a:xfrm>
            <a:off x="-42" y="-304036"/>
            <a:ext cx="2884748" cy="1796400"/>
            <a:chOff x="-32" y="-215963"/>
            <a:chExt cx="2163561" cy="1347300"/>
          </a:xfrm>
        </p:grpSpPr>
        <p:sp>
          <p:nvSpPr>
            <p:cNvPr id="31" name="Google Shape;31;p3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36" name="Google Shape;36;p3"/>
          <p:cNvSpPr txBox="1">
            <a:spLocks noGrp="1"/>
          </p:cNvSpPr>
          <p:nvPr>
            <p:ph type="ctrTitle"/>
          </p:nvPr>
        </p:nvSpPr>
        <p:spPr>
          <a:xfrm>
            <a:off x="914400" y="3228733"/>
            <a:ext cx="6766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914400" y="4599539"/>
            <a:ext cx="6766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11409045" y="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3849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7"/>
          <p:cNvGrpSpPr/>
          <p:nvPr/>
        </p:nvGrpSpPr>
        <p:grpSpPr>
          <a:xfrm>
            <a:off x="9055511" y="4242100"/>
            <a:ext cx="3136191" cy="3045851"/>
            <a:chOff x="6172200" y="2656118"/>
            <a:chExt cx="2971754" cy="2886151"/>
          </a:xfrm>
        </p:grpSpPr>
        <p:sp>
          <p:nvSpPr>
            <p:cNvPr id="89" name="Google Shape;89;p7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94" name="Google Shape;94;p7"/>
          <p:cNvGrpSpPr/>
          <p:nvPr/>
        </p:nvGrpSpPr>
        <p:grpSpPr>
          <a:xfrm>
            <a:off x="-42" y="-304036"/>
            <a:ext cx="2884748" cy="1796400"/>
            <a:chOff x="-32" y="-215963"/>
            <a:chExt cx="2163561" cy="1347300"/>
          </a:xfrm>
        </p:grpSpPr>
        <p:sp>
          <p:nvSpPr>
            <p:cNvPr id="95" name="Google Shape;95;p7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7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7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7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1375233" y="1532967"/>
            <a:ext cx="8428000" cy="9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1375233" y="2440567"/>
            <a:ext cx="2716800" cy="4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»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2"/>
          </p:nvPr>
        </p:nvSpPr>
        <p:spPr>
          <a:xfrm>
            <a:off x="4231033" y="2440567"/>
            <a:ext cx="2716800" cy="4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»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body" idx="3"/>
          </p:nvPr>
        </p:nvSpPr>
        <p:spPr>
          <a:xfrm>
            <a:off x="7086833" y="2440567"/>
            <a:ext cx="2716800" cy="4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»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ldNum" idx="12"/>
          </p:nvPr>
        </p:nvSpPr>
        <p:spPr>
          <a:xfrm>
            <a:off x="11409045" y="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7015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8229600" y="3541492"/>
            <a:ext cx="3962339" cy="3848201"/>
            <a:chOff x="6172200" y="2656118"/>
            <a:chExt cx="2971754" cy="2886151"/>
          </a:xfrm>
        </p:grpSpPr>
        <p:sp>
          <p:nvSpPr>
            <p:cNvPr id="137" name="Google Shape;137;p10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0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0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0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142" name="Google Shape;142;p10"/>
          <p:cNvGrpSpPr/>
          <p:nvPr/>
        </p:nvGrpSpPr>
        <p:grpSpPr>
          <a:xfrm>
            <a:off x="-42" y="-304036"/>
            <a:ext cx="2884748" cy="1796400"/>
            <a:chOff x="-32" y="-215963"/>
            <a:chExt cx="2163561" cy="1347300"/>
          </a:xfrm>
        </p:grpSpPr>
        <p:sp>
          <p:nvSpPr>
            <p:cNvPr id="143" name="Google Shape;143;p10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0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0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0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0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48" name="Google Shape;148;p10"/>
          <p:cNvSpPr txBox="1">
            <a:spLocks noGrp="1"/>
          </p:cNvSpPr>
          <p:nvPr>
            <p:ph type="sldNum" idx="12"/>
          </p:nvPr>
        </p:nvSpPr>
        <p:spPr>
          <a:xfrm>
            <a:off x="11409045" y="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3401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E0427-2E7D-495E-A17C-E2804AE39AD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3498-1435-4B33-9773-24A32882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6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8626-317E-3B41-2525-7A795D1A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70449-8CF9-C96B-3084-5547145B6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6B14-F8D0-3392-FC16-B4D8897E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79FAB-09B4-8A1F-F039-88C78DB4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487D-40DC-E645-F3D9-A06E74EB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E0427-2E7D-495E-A17C-E2804AE39AD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53498-1435-4B33-9773-24A32882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3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08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1EB2B8-D9A9-1BC9-E1DF-A556807B4B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A37BC3-46E4-CADE-72A9-131D0D105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D1D03D-5715-FED4-138E-DA4A43E44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16412-BF88-4821-B9F6-083D329DD5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0D535C-4703-077A-57EF-F51985137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8B8D2B-AF19-5969-303D-A3A531A58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FB66A7-2E36-642B-C0D2-9DDCB87BB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275E9-08FB-40A9-8C2B-77D83B5F7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443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0E90F3-3FD0-7BE0-4904-EE21C02FD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590744-2483-A9B5-6621-D372CD476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4FC712-79DC-4429-6E86-18C154A72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124397-E67D-45DD-91D4-09A8146D9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965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9F5AF-F94E-65B4-0F34-65A3E08F26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E94A2-68C9-F0C0-6A39-EBDF3C9C0C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A644A-8B50-534D-0A3A-FCAEC3297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8F39B-EEAD-4401-AF76-0F8F50A6A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413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B03970-EFAD-72D9-EEB6-214F800E6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2A50C3-E060-4E94-0FA6-17D32C3B18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E55AA7-DEA3-07B6-A84E-D8383957A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0C760-C632-4F16-95EA-E47693048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031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70354B-837A-214D-1C89-6257846E3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772AC4-BEAF-2D42-66AE-9157CA2F33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EEDCE4-7532-79F6-43D1-E0DEAB13F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3DA51-3AF6-4C14-92FE-6E37EA763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01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76F3CD-2171-F055-FD39-FA9342347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896868-A0EA-B383-AAEA-66BDC3D11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859D56-FC36-E997-3AB6-12A205B2E6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EC311-29B6-4429-83AC-74600FF5C0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64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B4E753-6300-105C-F4BA-E9D02C8BA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8E6F38-40F1-4AA3-1CB2-C2D0A2D4A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D8299A-1AA9-D297-16AD-FB748DAC9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5C3ACE-624A-4089-9B7E-75E18A7688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47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17B4-4A7D-CD3E-DF31-9F567113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B2BD5-8C97-E01A-6B5F-BB688DF5B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C9ED1-856F-7201-8A62-1113C4064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E07C1-2F78-E9D2-A3EB-BB753AA8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C1189-F250-F4D9-C22C-80DAB52ED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9CF78-497C-BCC5-0FD6-5F840E6B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6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148F6-8323-9E89-2E74-F3E8CAE2D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E3371-7D91-A373-C6B5-1A17027D3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3BAACE-654F-8CB5-A4F6-17A9DA745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95381-A3E2-4E96-B3AA-675A9CDEF3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113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C8A575-961E-B788-8CAE-D89E988730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69E5F-D09F-FD16-536C-48D841145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4F62FA-6F5C-17FE-CBDD-301A75F45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6F9B-59F2-4603-9BE1-A30DC4B8DD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579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39DA8-2322-2D4B-63C3-DD83A4267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CEAD97-78C4-F5D3-C8F2-106DC2FFA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DB0374-26DB-F9CC-AD16-D50C6BD8D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6D8E2-F335-49AA-9C9A-7D3CFC9DE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135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57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52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44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689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50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63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3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665D-14DD-3387-D5E0-E78589498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BC257-5FCD-DD4E-EAC5-1B7E4C7AA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10603-91CF-DF3F-6293-99DFD4900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69536-EAA0-F171-F7A1-92559F88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866BF-0DA0-C0B9-7CAF-F9B6EB4CAF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1DD3F-5720-B08A-EC1B-90398A46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BDF687-2651-CF1E-82F1-B2F59B05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86404-9C81-7935-AD79-AEC94569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80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839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49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62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99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63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86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6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60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9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0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D55DD-1C7E-BB7F-60CF-4AB6DEB3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BF13C-B7ED-7976-8256-E27A82BE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F4AE8-F285-A0B3-03E1-983FAEDF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FE7C4-58B6-29FE-3193-297E637B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9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63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11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09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9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6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69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30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93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92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8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745DE0-9254-D16C-8CE9-6B99675A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3E32E-AB45-2B63-7D1B-359A9E58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82E47-19A6-7E56-5F06-C3C13F14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046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109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11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7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8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88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2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8460-12A0-4DD0-0040-9442E3B5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D9C7-DEC1-BD0B-4319-76261281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BC391-AF12-DB8B-F8DC-B1FDEE99F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1484E-0E5A-314C-5CF7-77A0D5574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47803-AAE8-830D-054B-88CE8BBE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FBF45-F5C0-EFD8-741A-E3273F08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0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6D61-C594-99AC-12BD-793264BB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5A06E-25EC-7272-7C28-F7D919F48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9BECD-1932-C771-AA5F-6C1DF447E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284CF-E4F0-A75D-ED5E-9EB57C8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29F9A-8FCD-A60B-9ED5-D3FA7F2E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193A9-5076-CADD-5179-F22F797F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9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49A65C-952A-DD85-A7DD-4659070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C0C7E-178F-EA88-D2D7-6288972D2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EF639-B63E-E466-2765-32AA18C00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F5987-A554-4282-891B-71D427F40E0F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98DE5-A5FF-7344-DFEA-13F663B2B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52866-9D8B-796A-3C98-66428EF0D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353E25-7CFE-49D7-AB70-7DCB05B7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5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45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75233" y="1532967"/>
            <a:ext cx="7680400" cy="9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75233" y="2369500"/>
            <a:ext cx="7680400" cy="3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733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0136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53" r:id="rId4"/>
    <p:sldLayoutId id="2147483754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11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41A721-F052-8D88-C940-012B58825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C4A263-F4A3-A2CA-7117-E7EABB79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5964A1-6084-ED27-8AEC-5D07D9B9DC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C84C90-B299-6674-DE38-6C778F7B13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BFB0D6-5070-7253-94A5-512BEAD6D8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/>
            </a:lvl1pPr>
          </a:lstStyle>
          <a:p>
            <a:fld id="{6E2C5C10-D8C7-441E-B9EA-A38259A0E5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9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0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9.xml"/><Relationship Id="rId7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0.xml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8.jpg"/><Relationship Id="rId12" Type="http://schemas.openxmlformats.org/officeDocument/2006/relationships/slide" Target="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jpg"/><Relationship Id="rId3" Type="http://schemas.microsoft.com/office/2007/relationships/media" Target="../media/media3.mp3"/><Relationship Id="rId7" Type="http://schemas.openxmlformats.org/officeDocument/2006/relationships/image" Target="../media/image44.jpg"/><Relationship Id="rId12" Type="http://schemas.openxmlformats.org/officeDocument/2006/relationships/slide" Target="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slide" Target="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ctrTitle" idx="4294967295"/>
          </p:nvPr>
        </p:nvSpPr>
        <p:spPr>
          <a:xfrm>
            <a:off x="3352800" y="3842320"/>
            <a:ext cx="5384171" cy="14465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 eaLnBrk="0" hangingPunct="0">
              <a:lnSpc>
                <a:spcPct val="100000"/>
              </a:lnSpc>
            </a:pPr>
            <a:b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NGỮ VĂN- LỚP 6A6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67;p12"/>
          <p:cNvSpPr txBox="1">
            <a:spLocks/>
          </p:cNvSpPr>
          <p:nvPr/>
        </p:nvSpPr>
        <p:spPr>
          <a:xfrm>
            <a:off x="1727512" y="4834620"/>
            <a:ext cx="8736971" cy="20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endParaRPr lang="en-US" sz="2667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  <a:p>
            <a:pPr algn="ctr"/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Hoàng Hoa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M’gar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Cư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 M’</a:t>
            </a:r>
            <a:r>
              <a:rPr lang="en-US" sz="2400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ar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tháng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 12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năm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 2024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4373" y="215637"/>
            <a:ext cx="12192000" cy="86409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ỦY BAN NHÂN DÂN </a:t>
            </a:r>
            <a:r>
              <a:rPr lang="vi-VN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HUYỆN CƯ’MGAR</a:t>
            </a:r>
            <a:endParaRPr lang="en-US" sz="2400" kern="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 THCS Y NGÔNG NIÊ KDĂM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167;p12">
            <a:extLst>
              <a:ext uri="{FF2B5EF4-FFF2-40B4-BE49-F238E27FC236}">
                <a16:creationId xmlns:a16="http://schemas.microsoft.com/office/drawing/2014/main" id="{FE9EA1A0-9732-6A9C-50B3-3DEEA326ED15}"/>
              </a:ext>
            </a:extLst>
          </p:cNvPr>
          <p:cNvSpPr txBox="1">
            <a:spLocks/>
          </p:cNvSpPr>
          <p:nvPr/>
        </p:nvSpPr>
        <p:spPr>
          <a:xfrm>
            <a:off x="3435178" y="1352331"/>
            <a:ext cx="4596714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Oswald"/>
              <a:buNone/>
              <a:defRPr sz="50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endParaRPr lang="en-US" sz="4267" dirty="0">
              <a:ln>
                <a:solidFill>
                  <a:srgbClr val="C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EF1B8B6-9324-6114-075C-D5C0A8E228D4}"/>
              </a:ext>
            </a:extLst>
          </p:cNvPr>
          <p:cNvCxnSpPr>
            <a:cxnSpLocks/>
          </p:cNvCxnSpPr>
          <p:nvPr/>
        </p:nvCxnSpPr>
        <p:spPr>
          <a:xfrm>
            <a:off x="4094205" y="971222"/>
            <a:ext cx="4003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33EC2C63-2A7E-84A0-402E-8CE4D0150D09}"/>
              </a:ext>
            </a:extLst>
          </p:cNvPr>
          <p:cNvSpPr txBox="1">
            <a:spLocks/>
          </p:cNvSpPr>
          <p:nvPr/>
        </p:nvSpPr>
        <p:spPr>
          <a:xfrm>
            <a:off x="1513114" y="1352331"/>
            <a:ext cx="9568543" cy="180495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THCS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CƯ M’GAR NĂM 2024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2763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" y="1995533"/>
            <a:ext cx="1822476" cy="2866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ACC1C7-4831-4CB0-9C6B-C897FFD73DFF}"/>
              </a:ext>
            </a:extLst>
          </p:cNvPr>
          <p:cNvSpPr txBox="1"/>
          <p:nvPr/>
        </p:nvSpPr>
        <p:spPr>
          <a:xfrm>
            <a:off x="2954983" y="707767"/>
            <a:ext cx="657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8EB668-A10A-2E84-A2B8-C3F1DF90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29" y="0"/>
            <a:ext cx="9796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5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2763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" y="1995533"/>
            <a:ext cx="1822476" cy="2866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ACC1C7-4831-4CB0-9C6B-C897FFD73DFF}"/>
              </a:ext>
            </a:extLst>
          </p:cNvPr>
          <p:cNvSpPr txBox="1"/>
          <p:nvPr/>
        </p:nvSpPr>
        <p:spPr>
          <a:xfrm>
            <a:off x="2954983" y="707767"/>
            <a:ext cx="657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59742E-A3AD-707A-B9D4-62EE48F2B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57" y="108857"/>
            <a:ext cx="8425543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8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minh họa về va li">
            <a:extLst>
              <a:ext uri="{FF2B5EF4-FFF2-40B4-BE49-F238E27FC236}">
                <a16:creationId xmlns:a16="http://schemas.microsoft.com/office/drawing/2014/main" id="{F030C8E0-0019-6D25-A7A3-8D2C41E9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0787A-4AC6-C415-C452-252814B44EBA}"/>
              </a:ext>
            </a:extLst>
          </p:cNvPr>
          <p:cNvSpPr txBox="1"/>
          <p:nvPr/>
        </p:nvSpPr>
        <p:spPr>
          <a:xfrm>
            <a:off x="1164772" y="1611086"/>
            <a:ext cx="10080171" cy="278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0" i="0" dirty="0">
                <a:solidFill>
                  <a:srgbClr val="00264D"/>
                </a:solidFill>
                <a:effectLst/>
                <a:latin typeface="Time New Roman"/>
              </a:rPr>
              <a:t>  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Thái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endParaRPr lang="en-US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3600" kern="100" dirty="0">
                <a:solidFill>
                  <a:srgbClr val="00264D"/>
                </a:solidFill>
                <a:latin typeface="Open Sans" panose="020B06060305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</a:t>
            </a: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86E75A-1BD3-0E9E-3F21-4828551EAB86}"/>
              </a:ext>
            </a:extLst>
          </p:cNvPr>
          <p:cNvCxnSpPr/>
          <p:nvPr/>
        </p:nvCxnSpPr>
        <p:spPr>
          <a:xfrm>
            <a:off x="5018314" y="2460171"/>
            <a:ext cx="5007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E74EDF-7D96-1AA8-5B1A-7C40959DFC67}"/>
              </a:ext>
            </a:extLst>
          </p:cNvPr>
          <p:cNvCxnSpPr/>
          <p:nvPr/>
        </p:nvCxnSpPr>
        <p:spPr>
          <a:xfrm>
            <a:off x="6368142" y="3679371"/>
            <a:ext cx="5007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956E2-35FF-6808-0540-6D8C5899E71B}"/>
              </a:ext>
            </a:extLst>
          </p:cNvPr>
          <p:cNvCxnSpPr/>
          <p:nvPr/>
        </p:nvCxnSpPr>
        <p:spPr>
          <a:xfrm>
            <a:off x="8643256" y="4256314"/>
            <a:ext cx="5007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85B7FA-483A-3FED-66EB-C8837AFBD97F}"/>
              </a:ext>
            </a:extLst>
          </p:cNvPr>
          <p:cNvCxnSpPr>
            <a:cxnSpLocks/>
          </p:cNvCxnSpPr>
          <p:nvPr/>
        </p:nvCxnSpPr>
        <p:spPr>
          <a:xfrm>
            <a:off x="6618513" y="2460171"/>
            <a:ext cx="20247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7055B9-15A3-19F7-9FBF-F33F5E1F400C}"/>
              </a:ext>
            </a:extLst>
          </p:cNvPr>
          <p:cNvCxnSpPr>
            <a:cxnSpLocks/>
          </p:cNvCxnSpPr>
          <p:nvPr/>
        </p:nvCxnSpPr>
        <p:spPr>
          <a:xfrm>
            <a:off x="5856513" y="3135085"/>
            <a:ext cx="29826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9D858C-F2F1-2DB9-49F0-FE93FB4A2202}"/>
              </a:ext>
            </a:extLst>
          </p:cNvPr>
          <p:cNvCxnSpPr>
            <a:cxnSpLocks/>
          </p:cNvCxnSpPr>
          <p:nvPr/>
        </p:nvCxnSpPr>
        <p:spPr>
          <a:xfrm>
            <a:off x="5758543" y="2503713"/>
            <a:ext cx="6095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209B79-697F-88C5-D5B2-01AB2CCD2D96}"/>
              </a:ext>
            </a:extLst>
          </p:cNvPr>
          <p:cNvCxnSpPr>
            <a:cxnSpLocks/>
          </p:cNvCxnSpPr>
          <p:nvPr/>
        </p:nvCxnSpPr>
        <p:spPr>
          <a:xfrm>
            <a:off x="4974769" y="3135085"/>
            <a:ext cx="6204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0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4" y="331500"/>
            <a:ext cx="1822476" cy="1943613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25651D94-5F77-37AF-B254-098290EA1696}"/>
              </a:ext>
            </a:extLst>
          </p:cNvPr>
          <p:cNvSpPr txBox="1"/>
          <p:nvPr/>
        </p:nvSpPr>
        <p:spPr>
          <a:xfrm>
            <a:off x="1463248" y="1788453"/>
            <a:ext cx="9890552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Giới thiệu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tác giả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).</a:t>
            </a:r>
            <a:endParaRPr lang="en-US" altLang="zh-CN" sz="3200" noProof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2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bày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xúc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+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Nêu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yếu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tố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nghệ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quát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ấn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tượng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xúc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B71FB6-7E27-FB66-02C7-26518B7E085D}"/>
              </a:ext>
            </a:extLst>
          </p:cNvPr>
          <p:cNvSpPr/>
          <p:nvPr/>
        </p:nvSpPr>
        <p:spPr>
          <a:xfrm>
            <a:off x="2893908" y="606205"/>
            <a:ext cx="6193972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2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96ADEAA-F104-6918-54D2-2FE945533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984" y="358838"/>
            <a:ext cx="957942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BẢNG KIỂM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altLang="en-US" sz="2400" b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BE2055-3D99-429E-49A0-487BB752A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39880"/>
              </p:ext>
            </p:extLst>
          </p:nvPr>
        </p:nvGraphicFramePr>
        <p:xfrm>
          <a:off x="1730827" y="1946021"/>
          <a:ext cx="9263742" cy="455314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012740">
                  <a:extLst>
                    <a:ext uri="{9D8B030D-6E8A-4147-A177-3AD203B41FA5}">
                      <a16:colId xmlns:a16="http://schemas.microsoft.com/office/drawing/2014/main" val="350204310"/>
                    </a:ext>
                  </a:extLst>
                </a:gridCol>
                <a:gridCol w="1125501">
                  <a:extLst>
                    <a:ext uri="{9D8B030D-6E8A-4147-A177-3AD203B41FA5}">
                      <a16:colId xmlns:a16="http://schemas.microsoft.com/office/drawing/2014/main" val="3966029579"/>
                    </a:ext>
                  </a:extLst>
                </a:gridCol>
                <a:gridCol w="1125501">
                  <a:extLst>
                    <a:ext uri="{9D8B030D-6E8A-4147-A177-3AD203B41FA5}">
                      <a16:colId xmlns:a16="http://schemas.microsoft.com/office/drawing/2014/main" val="3587218228"/>
                    </a:ext>
                  </a:extLst>
                </a:gridCol>
              </a:tblGrid>
              <a:tr h="89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368408"/>
                  </a:ext>
                </a:extLst>
              </a:tr>
              <a:tr h="6068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Giới thiệu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tác giả 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20472"/>
                  </a:ext>
                </a:extLst>
              </a:tr>
              <a:tr h="5898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Nêu cảm xúc về nội dung chính hoặc một khía cạnh nội dung của bài thơ.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666076"/>
                  </a:ext>
                </a:extLst>
              </a:tr>
              <a:tr h="6249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Thể hiện được một số yếu tố  hình thức nghệ thuật của bài thơ. 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087344"/>
                  </a:ext>
                </a:extLst>
              </a:tr>
              <a:tr h="892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Đảm bảo yêu cầu về hình thức đoạn văn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637725"/>
                  </a:ext>
                </a:extLst>
              </a:tr>
              <a:tr h="6068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Đảm bảo yêu cầu về chính tả và diễn đạt.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847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943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4" y="331500"/>
            <a:ext cx="1822476" cy="19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76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0A27C-A5C8-5080-6AF8-EF14C61E3B33}"/>
              </a:ext>
            </a:extLst>
          </p:cNvPr>
          <p:cNvSpPr txBox="1"/>
          <p:nvPr/>
        </p:nvSpPr>
        <p:spPr>
          <a:xfrm>
            <a:off x="359228" y="178366"/>
            <a:ext cx="11136086" cy="5915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 VIẾT THAM KHẢO    </a:t>
            </a:r>
            <a:endParaRPr lang="en-US" sz="2400" b="1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</a:rPr>
              <a:t>      </a:t>
            </a:r>
            <a:r>
              <a:rPr lang="vi-VN" sz="2400" dirty="0">
                <a:latin typeface="+mj-lt"/>
              </a:rPr>
              <a:t>Ca dao Việt Nam có rất nhiều bài nói về công ơn của cha mẹ, nhưng tôi cảm thấy yêu thích nhất là bài:</a:t>
            </a:r>
            <a:endParaRPr lang="en-US" sz="2400" dirty="0">
              <a:latin typeface="+mj-lt"/>
            </a:endParaRPr>
          </a:p>
          <a:p>
            <a:pPr algn="ctr"/>
            <a:r>
              <a:rPr lang="vi-VN" sz="2400" dirty="0">
                <a:latin typeface="+mj-lt"/>
              </a:rPr>
              <a:t>“Công cha như núi Thái Sơn</a:t>
            </a:r>
            <a:endParaRPr lang="en-US" sz="2400" dirty="0">
              <a:latin typeface="+mj-lt"/>
            </a:endParaRPr>
          </a:p>
          <a:p>
            <a:pPr algn="ctr"/>
            <a:r>
              <a:rPr lang="vi-VN" sz="2400" dirty="0">
                <a:latin typeface="+mj-lt"/>
              </a:rPr>
              <a:t>Nghĩa mẹ như nước trong nguồn chảy ra</a:t>
            </a:r>
            <a:endParaRPr lang="en-US" sz="2400" dirty="0">
              <a:latin typeface="+mj-lt"/>
            </a:endParaRPr>
          </a:p>
          <a:p>
            <a:pPr algn="ctr"/>
            <a:r>
              <a:rPr lang="vi-VN" sz="2400" dirty="0">
                <a:latin typeface="+mj-lt"/>
              </a:rPr>
              <a:t>Một lòng thờ mẹ kính cha</a:t>
            </a:r>
            <a:endParaRPr lang="en-US" sz="2400" dirty="0">
              <a:latin typeface="+mj-lt"/>
            </a:endParaRPr>
          </a:p>
          <a:p>
            <a:pPr algn="ctr"/>
            <a:r>
              <a:rPr lang="vi-VN" sz="2400" dirty="0">
                <a:latin typeface="+mj-lt"/>
              </a:rPr>
              <a:t>Cho tròn chữ hiếu mới là đạo con”</a:t>
            </a:r>
            <a:endParaRPr lang="en-US" sz="2400" dirty="0">
              <a:latin typeface="+mj-lt"/>
            </a:endParaRPr>
          </a:p>
          <a:p>
            <a:pPr algn="just"/>
            <a:r>
              <a:rPr lang="en-US" sz="2400" dirty="0" err="1">
                <a:latin typeface="Time New Roman"/>
              </a:rPr>
              <a:t>Bài</a:t>
            </a:r>
            <a:r>
              <a:rPr lang="en-US" sz="2400" dirty="0">
                <a:latin typeface="Time New Roman"/>
              </a:rPr>
              <a:t> ca </a:t>
            </a:r>
            <a:r>
              <a:rPr lang="en-US" sz="2400" dirty="0" err="1">
                <a:latin typeface="Time New Roman"/>
              </a:rPr>
              <a:t>dao</a:t>
            </a:r>
            <a:r>
              <a:rPr lang="en-US" sz="2400" dirty="0">
                <a:latin typeface="Time New Roman"/>
              </a:rPr>
              <a:t> </a:t>
            </a:r>
            <a:r>
              <a:rPr lang="vi-VN" sz="2400" dirty="0">
                <a:latin typeface="+mj-lt"/>
              </a:rPr>
              <a:t>đã khẳng định công ơn to lớn của đấng sinh thành, và qua đó khuyên nhủ con cái phải biết hiếu thảo với cha </a:t>
            </a:r>
            <a:r>
              <a:rPr lang="en-US" sz="2400" dirty="0" err="1">
                <a:latin typeface="Time New Roman"/>
              </a:rPr>
              <a:t>mẹ</a:t>
            </a:r>
            <a:r>
              <a:rPr lang="en-US" sz="2400" dirty="0">
                <a:latin typeface="Time New Roman"/>
              </a:rPr>
              <a:t>.</a:t>
            </a:r>
            <a:r>
              <a:rPr lang="vi-VN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vần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sờ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nắm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Thái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“'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”. Hai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chẳng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hỉnh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ẩn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ài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nhủ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tập,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xứng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cha.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tuy</a:t>
            </a:r>
            <a:r>
              <a:rPr lang="en-US" sz="2400" kern="10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9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200" y="359228"/>
            <a:ext cx="3581400" cy="1631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3200400" y="2209800"/>
            <a:ext cx="6477000" cy="365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500" y="2895601"/>
            <a:ext cx="487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191878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2338391" y="3600509"/>
            <a:ext cx="2001780" cy="1884218"/>
          </a:xfrm>
          <a:prstGeom prst="rect">
            <a:avLst/>
          </a:prstGeom>
        </p:spPr>
      </p:pic>
      <p:pic>
        <p:nvPicPr>
          <p:cNvPr id="8" name="q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9" y="3513918"/>
            <a:ext cx="2057400" cy="2057400"/>
          </a:xfrm>
          <a:prstGeom prst="rect">
            <a:avLst/>
          </a:prstGeom>
        </p:spPr>
      </p:pic>
      <p:pic>
        <p:nvPicPr>
          <p:cNvPr id="9" name="q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8046028" y="3498392"/>
            <a:ext cx="1852778" cy="20597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46206" y="4047318"/>
            <a:ext cx="1622143" cy="120444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0623" y="4117485"/>
            <a:ext cx="1608022" cy="11342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90144" y="3986204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96522" y="4455468"/>
            <a:ext cx="142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quà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8859" y="4346557"/>
            <a:ext cx="1333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/>
              </a:rPr>
              <a:t>Tràng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pháo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tay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85102" y="4224635"/>
            <a:ext cx="148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quà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图片 306">
            <a:extLst>
              <a:ext uri="{FF2B5EF4-FFF2-40B4-BE49-F238E27FC236}">
                <a16:creationId xmlns:a16="http://schemas.microsoft.com/office/drawing/2014/main" id="{A17B642A-76C2-3B5D-F0C7-5689E8E1C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1982161" y="522005"/>
            <a:ext cx="5894697" cy="26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6733237" cy="1447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7274" y="358676"/>
            <a:ext cx="6502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Câu 1: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Khi viết đoạn văn ghi lại cảm xúc về một bài thơ lục bát, chúng ta phải sử dụng ngôi thứ mấy?</a:t>
            </a:r>
            <a:endParaRPr lang="en-US" sz="28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3281809"/>
            <a:ext cx="6629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1"/>
            <a:ext cx="6629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1"/>
            <a:ext cx="66294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426358"/>
            <a:ext cx="6477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558146" y="2183116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2743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86346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30928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64673" y="2025741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5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700520" y="54296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722739" y="936047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3023" y="981410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90437" y="1235057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4722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TRANG">
            <a:hlinkClick r:id="" action="ppaction://media"/>
            <a:extLst>
              <a:ext uri="{FF2B5EF4-FFF2-40B4-BE49-F238E27FC236}">
                <a16:creationId xmlns:a16="http://schemas.microsoft.com/office/drawing/2014/main" id="{87A73C4F-CB55-0139-7DDB-DDB37907A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06489" cy="64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0" y="304800"/>
            <a:ext cx="7902782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8328" y="490090"/>
            <a:ext cx="6959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+mj-lt"/>
              </a:rPr>
              <a:t>Câu 2: 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trúc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kern="100" dirty="0">
                <a:effectLst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5319776"/>
            <a:ext cx="5715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782" y="2363700"/>
            <a:ext cx="58466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4361347"/>
            <a:ext cx="5791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429001"/>
            <a:ext cx="5791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: 2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214634" y="4158737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5417" y="4685428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15273" y="4013776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75510" y="4434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76752" y="3137360"/>
            <a:ext cx="1233055" cy="1256068"/>
          </a:xfrm>
          <a:prstGeom prst="rect">
            <a:avLst/>
          </a:prstGeom>
        </p:spPr>
      </p:pic>
      <p:pic>
        <p:nvPicPr>
          <p:cNvPr id="21" name="q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64" y="5410200"/>
            <a:ext cx="1499175" cy="1499175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64158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79272" y="4115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005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701491" y="922909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21775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7361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786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6999" y="304800"/>
            <a:ext cx="6159421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8563" y="736313"/>
            <a:ext cx="586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362201"/>
            <a:ext cx="5867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263822"/>
            <a:ext cx="5867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1"/>
            <a:ext cx="5867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Hai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3404176"/>
            <a:ext cx="5867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320485" y="1972589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49204" y="2281504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86346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30928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46514" y="3011132"/>
            <a:ext cx="1233055" cy="1256068"/>
          </a:xfrm>
          <a:prstGeom prst="rect">
            <a:avLst/>
          </a:prstGeom>
        </p:spPr>
      </p:pic>
      <p:pic>
        <p:nvPicPr>
          <p:cNvPr id="21" name="q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448693" y="5556210"/>
            <a:ext cx="1219307" cy="1355511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2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97596" y="41158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29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719815" y="922909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099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3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1788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685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180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03512" y="188640"/>
          <a:ext cx="8712968" cy="648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488201" imgH="3365058" progId="PowerPoint.Show.12">
                  <p:embed/>
                </p:oleObj>
              </mc:Choice>
              <mc:Fallback>
                <p:oleObj name="Presentation" r:id="rId2" imgW="4488201" imgH="3365058" progId="PowerPoint.Show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3512" y="188640"/>
                        <a:ext cx="8712968" cy="6480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7396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Ẩ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032" y="188640"/>
            <a:ext cx="4104456" cy="6336704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03512" y="188641"/>
          <a:ext cx="4608512" cy="6336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592027" imgH="5705479" progId="Excel.Sheet.12">
                  <p:embed/>
                </p:oleObj>
              </mc:Choice>
              <mc:Fallback>
                <p:oleObj name="Worksheet" r:id="rId5" imgW="11592027" imgH="5705479" progId="Excel.Sheet.12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2" y="188641"/>
                        <a:ext cx="4608512" cy="63367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64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49350-C843-E4C9-A746-EE27E0CDBE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6E768B28-30AF-661A-358A-619D2DCEC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4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3C2482C2-2A97-DBC3-38B2-94064A30C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vi-VN"/>
          </a:p>
        </p:txBody>
      </p:sp>
      <p:pic>
        <p:nvPicPr>
          <p:cNvPr id="41987" name="Content Placeholder 4">
            <a:extLst>
              <a:ext uri="{FF2B5EF4-FFF2-40B4-BE49-F238E27FC236}">
                <a16:creationId xmlns:a16="http://schemas.microsoft.com/office/drawing/2014/main" id="{D03964AC-6B5D-9E9F-DB34-A026EDC3E6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742BDA-8FED-A31D-9282-2E60C67B8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57801"/>
            <a:ext cx="67564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93425-7B97-1000-4191-B7299EE80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2656418"/>
            <a:ext cx="8636000" cy="325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(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71DE2-9765-7F19-424A-8BB309EC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370" y="5762172"/>
            <a:ext cx="67564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67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67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vi-VN" sz="2667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minh họa về va li">
            <a:extLst>
              <a:ext uri="{FF2B5EF4-FFF2-40B4-BE49-F238E27FC236}">
                <a16:creationId xmlns:a16="http://schemas.microsoft.com/office/drawing/2014/main" id="{F030C8E0-0019-6D25-A7A3-8D2C41E9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0787A-4AC6-C415-C452-252814B44EBA}"/>
              </a:ext>
            </a:extLst>
          </p:cNvPr>
          <p:cNvSpPr txBox="1"/>
          <p:nvPr/>
        </p:nvSpPr>
        <p:spPr>
          <a:xfrm>
            <a:off x="1164772" y="1611086"/>
            <a:ext cx="10080171" cy="166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 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Bầu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thương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bí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+mn-ea"/>
                <a:cs typeface="+mn-cs"/>
              </a:rPr>
              <a:t>cùng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ime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Tuy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giàn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 New Roman"/>
                <a:ea typeface="Aptos" panose="020B0004020202020204" pitchFamily="34" charset="0"/>
                <a:cs typeface="Times New Roman" panose="02020603050405020304" pitchFamily="18" charset="0"/>
              </a:rPr>
              <a:t>’’</a:t>
            </a:r>
            <a:endParaRPr kumimoji="0" lang="en-US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6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Ống Việt Úc: Hành trình cứu trợ sau cơn bão Yagi và những bài học đắt giá">
            <a:extLst>
              <a:ext uri="{FF2B5EF4-FFF2-40B4-BE49-F238E27FC236}">
                <a16:creationId xmlns:a16="http://schemas.microsoft.com/office/drawing/2014/main" id="{9343D6E3-6C7E-F3C5-8821-DF9FA89A57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63" y="1825625"/>
            <a:ext cx="73972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ÃO YAGI- Ảnh 1.">
            <a:extLst>
              <a:ext uri="{FF2B5EF4-FFF2-40B4-BE49-F238E27FC236}">
                <a16:creationId xmlns:a16="http://schemas.microsoft.com/office/drawing/2014/main" id="{B3B931B2-C84D-ACEF-BFF8-2018F16B9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200025"/>
            <a:ext cx="11234057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8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2763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" y="1995533"/>
            <a:ext cx="1822476" cy="2866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ACC1C7-4831-4CB0-9C6B-C897FFD73DFF}"/>
              </a:ext>
            </a:extLst>
          </p:cNvPr>
          <p:cNvSpPr txBox="1"/>
          <p:nvPr/>
        </p:nvSpPr>
        <p:spPr>
          <a:xfrm>
            <a:off x="2954983" y="707767"/>
            <a:ext cx="657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 New Roman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E3492D4-ED91-39CD-0350-C4CD47ACE7E2}"/>
              </a:ext>
            </a:extLst>
          </p:cNvPr>
          <p:cNvSpPr/>
          <p:nvPr/>
        </p:nvSpPr>
        <p:spPr>
          <a:xfrm>
            <a:off x="4875431" y="544626"/>
            <a:ext cx="6717855" cy="229212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56332-0028-C383-EC70-D16A6F0B200A}"/>
              </a:ext>
            </a:extLst>
          </p:cNvPr>
          <p:cNvSpPr txBox="1"/>
          <p:nvPr/>
        </p:nvSpPr>
        <p:spPr>
          <a:xfrm>
            <a:off x="5584371" y="905858"/>
            <a:ext cx="5524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 New Roman"/>
              </a:rPr>
              <a:t>Em </a:t>
            </a:r>
            <a:r>
              <a:rPr lang="en-US" sz="3200" dirty="0" err="1">
                <a:latin typeface="Time New Roman"/>
              </a:rPr>
              <a:t>hãy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cho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biết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tên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một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bài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thơ</a:t>
            </a:r>
            <a:r>
              <a:rPr lang="en-US" sz="3200" dirty="0">
                <a:latin typeface="Time New Roman"/>
              </a:rPr>
              <a:t>, </a:t>
            </a:r>
            <a:r>
              <a:rPr lang="en-US" sz="3200" dirty="0" err="1">
                <a:latin typeface="Time New Roman"/>
              </a:rPr>
              <a:t>bài</a:t>
            </a:r>
            <a:r>
              <a:rPr lang="en-US" sz="3200" dirty="0">
                <a:latin typeface="Time New Roman"/>
              </a:rPr>
              <a:t> ca </a:t>
            </a:r>
            <a:r>
              <a:rPr lang="en-US" sz="3200" dirty="0" err="1">
                <a:latin typeface="Time New Roman"/>
              </a:rPr>
              <a:t>dao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lục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bát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mà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em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thích</a:t>
            </a:r>
            <a:r>
              <a:rPr lang="en-US" sz="3200" dirty="0">
                <a:latin typeface="Time New Roman"/>
              </a:rPr>
              <a:t> </a:t>
            </a:r>
            <a:r>
              <a:rPr lang="en-US" sz="3200" dirty="0" err="1">
                <a:latin typeface="Time New Roman"/>
              </a:rPr>
              <a:t>nhất</a:t>
            </a:r>
            <a:endParaRPr lang="en-US" sz="32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021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1" y="1995533"/>
            <a:ext cx="1822476" cy="2866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ACC1C7-4831-4CB0-9C6B-C897FFD73DFF}"/>
              </a:ext>
            </a:extLst>
          </p:cNvPr>
          <p:cNvSpPr txBox="1"/>
          <p:nvPr/>
        </p:nvSpPr>
        <p:spPr>
          <a:xfrm>
            <a:off x="2954983" y="707767"/>
            <a:ext cx="657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178474-00AF-E05A-5240-2E41AA7BACC0}"/>
              </a:ext>
            </a:extLst>
          </p:cNvPr>
          <p:cNvSpPr txBox="1"/>
          <p:nvPr/>
        </p:nvSpPr>
        <p:spPr>
          <a:xfrm>
            <a:off x="4103915" y="836790"/>
            <a:ext cx="3537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4- TIẾT 55</a:t>
            </a:r>
            <a:endParaRPr lang="en-US" sz="3600" u="sng" dirty="0"/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6ECDFCA6-9B11-3395-B79E-C6CC310899FB}"/>
              </a:ext>
            </a:extLst>
          </p:cNvPr>
          <p:cNvSpPr txBox="1"/>
          <p:nvPr/>
        </p:nvSpPr>
        <p:spPr>
          <a:xfrm>
            <a:off x="228601" y="1536174"/>
            <a:ext cx="11571514" cy="1569660"/>
          </a:xfrm>
          <a:prstGeom prst="rect">
            <a:avLst/>
          </a:prstGeom>
          <a:solidFill>
            <a:srgbClr val="FEFB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 ĐOẠN VĂN GHI LẠI CẢM XÚC VỀ MỘT BÀI THƠ LỤC BÁT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64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B87A3B2-65EA-4546-8C49-CA50B99F1A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A8BB48E7-EBA4-834A-ABB9-9FDB757D5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8" y="3991067"/>
            <a:ext cx="1822476" cy="2866933"/>
          </a:xfrm>
          <a:prstGeom prst="rect">
            <a:avLst/>
          </a:prstGeom>
        </p:spPr>
      </p:pic>
      <p:sp>
        <p:nvSpPr>
          <p:cNvPr id="24" name="文本框 7">
            <a:extLst>
              <a:ext uri="{FF2B5EF4-FFF2-40B4-BE49-F238E27FC236}">
                <a16:creationId xmlns:a16="http://schemas.microsoft.com/office/drawing/2014/main" id="{DDFD5D35-3F3B-1E4F-903A-0E6F3606090F}"/>
              </a:ext>
            </a:extLst>
          </p:cNvPr>
          <p:cNvSpPr txBox="1"/>
          <p:nvPr/>
        </p:nvSpPr>
        <p:spPr>
          <a:xfrm>
            <a:off x="305598" y="387627"/>
            <a:ext cx="230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2.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Viết</a:t>
            </a:r>
            <a:r>
              <a:rPr lang="en-US" altLang="zh-CN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bài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1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45A8-93C8-A753-EB7D-421F2106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EAD94-09DE-C98D-3F19-B1B89F65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3F5433D2-6CF8-1AA0-1B5F-03F4689EBD95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-179192" y="0"/>
            <a:chExt cx="12371192" cy="685800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9D96234-D656-9D28-C508-51EDBDF8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2C80D0DA-8D19-C1B5-E7BB-4F965D10D17B}"/>
                </a:ext>
              </a:extLst>
            </p:cNvPr>
            <p:cNvSpPr/>
            <p:nvPr/>
          </p:nvSpPr>
          <p:spPr>
            <a:xfrm>
              <a:off x="-179192" y="0"/>
              <a:ext cx="2574048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5FEAD426-EEBD-F0A3-A5B2-132CD676D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4" y="331500"/>
            <a:ext cx="1822476" cy="1943613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25651D94-5F77-37AF-B254-098290EA1696}"/>
              </a:ext>
            </a:extLst>
          </p:cNvPr>
          <p:cNvSpPr txBox="1"/>
          <p:nvPr/>
        </p:nvSpPr>
        <p:spPr>
          <a:xfrm>
            <a:off x="1463248" y="1788453"/>
            <a:ext cx="9890552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Giới thiệu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tác giả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).</a:t>
            </a:r>
            <a:endParaRPr lang="en-US" altLang="zh-CN" sz="3200" noProof="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2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bày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xúc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+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+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Nêu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yếu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tố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nghệ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thuật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quát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ấn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tượng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xúc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32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B71FB6-7E27-FB66-02C7-26518B7E085D}"/>
              </a:ext>
            </a:extLst>
          </p:cNvPr>
          <p:cNvSpPr/>
          <p:nvPr/>
        </p:nvSpPr>
        <p:spPr>
          <a:xfrm>
            <a:off x="2893908" y="606205"/>
            <a:ext cx="6193972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B87A3B2-65EA-4546-8C49-CA50B99F1A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A8BB48E7-EBA4-834A-ABB9-9FDB757D5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8" y="3991067"/>
            <a:ext cx="1822476" cy="2866933"/>
          </a:xfrm>
          <a:prstGeom prst="rect">
            <a:avLst/>
          </a:prstGeom>
        </p:spPr>
      </p:pic>
      <p:sp>
        <p:nvSpPr>
          <p:cNvPr id="24" name="文本框 7">
            <a:extLst>
              <a:ext uri="{FF2B5EF4-FFF2-40B4-BE49-F238E27FC236}">
                <a16:creationId xmlns:a16="http://schemas.microsoft.com/office/drawing/2014/main" id="{DDFD5D35-3F3B-1E4F-903A-0E6F3606090F}"/>
              </a:ext>
            </a:extLst>
          </p:cNvPr>
          <p:cNvSpPr txBox="1"/>
          <p:nvPr/>
        </p:nvSpPr>
        <p:spPr>
          <a:xfrm>
            <a:off x="452638" y="452542"/>
            <a:ext cx="230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2.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Viết</a:t>
            </a:r>
            <a:r>
              <a:rPr lang="en-US" altLang="zh-CN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bài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inpin heiti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429" y="1360030"/>
            <a:ext cx="10297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2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B87A3B2-65EA-4546-8C49-CA50B99F1A23}"/>
              </a:ext>
            </a:extLst>
          </p:cNvPr>
          <p:cNvSpPr/>
          <p:nvPr/>
        </p:nvSpPr>
        <p:spPr>
          <a:xfrm>
            <a:off x="-185058" y="0"/>
            <a:ext cx="12453257" cy="68580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A8BB48E7-EBA4-834A-ABB9-9FDB757D5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8" y="3991067"/>
            <a:ext cx="1822476" cy="2866933"/>
          </a:xfrm>
          <a:prstGeom prst="rect">
            <a:avLst/>
          </a:prstGeom>
        </p:spPr>
      </p:pic>
      <p:sp>
        <p:nvSpPr>
          <p:cNvPr id="24" name="文本框 7">
            <a:extLst>
              <a:ext uri="{FF2B5EF4-FFF2-40B4-BE49-F238E27FC236}">
                <a16:creationId xmlns:a16="http://schemas.microsoft.com/office/drawing/2014/main" id="{DDFD5D35-3F3B-1E4F-903A-0E6F3606090F}"/>
              </a:ext>
            </a:extLst>
          </p:cNvPr>
          <p:cNvSpPr txBox="1"/>
          <p:nvPr/>
        </p:nvSpPr>
        <p:spPr>
          <a:xfrm>
            <a:off x="327369" y="510403"/>
            <a:ext cx="230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2.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Viết</a:t>
            </a:r>
            <a:r>
              <a:rPr lang="en-US" altLang="zh-CN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bài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8ECD1FAC-B3E9-E78A-A9D4-601BC61507BD}"/>
              </a:ext>
            </a:extLst>
          </p:cNvPr>
          <p:cNvSpPr txBox="1"/>
          <p:nvPr/>
        </p:nvSpPr>
        <p:spPr>
          <a:xfrm>
            <a:off x="0" y="1313193"/>
            <a:ext cx="493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3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.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Chỉnh</a:t>
            </a:r>
            <a:r>
              <a:rPr lang="en-US" altLang="zh-CN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sửa</a:t>
            </a:r>
            <a:r>
              <a:rPr lang="en-US" altLang="zh-CN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bài</a:t>
            </a:r>
            <a:r>
              <a:rPr lang="en-US" altLang="zh-CN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 </a:t>
            </a:r>
            <a:r>
              <a:rPr lang="en-US" altLang="zh-CN" sz="32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</a:rPr>
              <a:t>viết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2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76FC6-F900-2461-AA97-648E3D45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142" y="0"/>
            <a:ext cx="314771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14F75-912C-9137-6691-10FF090DE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892" y="0"/>
            <a:ext cx="515421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8401F-2949-0BA1-CEAD-75B6A168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10" y="2565530"/>
            <a:ext cx="515421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302F3-1E15-4C06-6949-874F95974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60" y="-2212190"/>
            <a:ext cx="516493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3AD12-DC35-7A55-0473-5E33977E9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39" y="365112"/>
            <a:ext cx="516493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A24B7-B550-03B3-69D3-F36C8FA02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890" y="-3375187"/>
            <a:ext cx="305362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4400AB-12C8-562A-51AF-21C134D32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9125" y="-4973290"/>
            <a:ext cx="9144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E138A7-71B9-BDBF-6AD5-36875883E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8361" y="-2644346"/>
            <a:ext cx="385762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308AD4-B567-AF6F-05D3-EECAB48AA2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5003" y="-1320670"/>
            <a:ext cx="308903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0132D6-7916-1EE3-405D-8ED833C63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8626" y="170878"/>
            <a:ext cx="48156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9604C0-844C-A84F-4551-E516C826F8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2425" y="345865"/>
            <a:ext cx="51435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36DEA-5B51-2B18-DDDC-72D861C649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3661" y="2748180"/>
            <a:ext cx="5089922" cy="42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70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lsey template">
  <a:themeElements>
    <a:clrScheme name="Custom 347">
      <a:dk1>
        <a:srgbClr val="252729"/>
      </a:dk1>
      <a:lt1>
        <a:srgbClr val="FFFFFF"/>
      </a:lt1>
      <a:dk2>
        <a:srgbClr val="607896"/>
      </a:dk2>
      <a:lt2>
        <a:srgbClr val="DFE4E9"/>
      </a:lt2>
      <a:accent1>
        <a:srgbClr val="3796BF"/>
      </a:accent1>
      <a:accent2>
        <a:srgbClr val="4BB5D9"/>
      </a:accent2>
      <a:accent3>
        <a:srgbClr val="81D1EC"/>
      </a:accent3>
      <a:accent4>
        <a:srgbClr val="FF9900"/>
      </a:accent4>
      <a:accent5>
        <a:srgbClr val="FFCB50"/>
      </a:accent5>
      <a:accent6>
        <a:srgbClr val="A9C747"/>
      </a:accent6>
      <a:hlink>
        <a:srgbClr val="60789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973</Words>
  <Application>Microsoft Office PowerPoint</Application>
  <PresentationFormat>Widescreen</PresentationFormat>
  <Paragraphs>126</Paragraphs>
  <Slides>27</Slides>
  <Notes>4</Notes>
  <HiddenSlides>0</HiddenSlides>
  <MMClips>14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KaiTi</vt:lpstr>
      <vt:lpstr>微软雅黑</vt:lpstr>
      <vt:lpstr>Alibaba PuHuiTi</vt:lpstr>
      <vt:lpstr>Aptos</vt:lpstr>
      <vt:lpstr>Aptos Display</vt:lpstr>
      <vt:lpstr>Arial</vt:lpstr>
      <vt:lpstr>Calibri</vt:lpstr>
      <vt:lpstr>Calibri Light</vt:lpstr>
      <vt:lpstr>inpin heiti</vt:lpstr>
      <vt:lpstr>Open Sans</vt:lpstr>
      <vt:lpstr>Oswald</vt:lpstr>
      <vt:lpstr>Roboto Condensed</vt:lpstr>
      <vt:lpstr>Time New Roman</vt:lpstr>
      <vt:lpstr>Times New Roman</vt:lpstr>
      <vt:lpstr>Office Theme</vt:lpstr>
      <vt:lpstr>www.freeppt7.com</vt:lpstr>
      <vt:lpstr>1_Wolsey template</vt:lpstr>
      <vt:lpstr>2_Office Theme</vt:lpstr>
      <vt:lpstr>Default Design</vt:lpstr>
      <vt:lpstr>10_Office Theme</vt:lpstr>
      <vt:lpstr>1_Office Theme</vt:lpstr>
      <vt:lpstr>3_Office Theme</vt:lpstr>
      <vt:lpstr>Presentation</vt:lpstr>
      <vt:lpstr>Worksheet</vt:lpstr>
      <vt:lpstr> MÔN: NGỮ VĂN- LỚP 6A6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NK</dc:creator>
  <cp:lastModifiedBy>NK</cp:lastModifiedBy>
  <cp:revision>55</cp:revision>
  <cp:lastPrinted>2024-12-02T01:58:03Z</cp:lastPrinted>
  <dcterms:created xsi:type="dcterms:W3CDTF">2024-12-01T10:38:31Z</dcterms:created>
  <dcterms:modified xsi:type="dcterms:W3CDTF">2024-12-03T23:28:01Z</dcterms:modified>
</cp:coreProperties>
</file>